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7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7" r:id="rId6"/>
    <p:sldId id="278" r:id="rId7"/>
    <p:sldId id="283" r:id="rId8"/>
    <p:sldId id="282" r:id="rId9"/>
    <p:sldId id="285" r:id="rId10"/>
    <p:sldId id="286" r:id="rId11"/>
    <p:sldId id="290" r:id="rId12"/>
    <p:sldId id="289" r:id="rId13"/>
    <p:sldId id="291" r:id="rId14"/>
    <p:sldId id="292" r:id="rId15"/>
    <p:sldId id="293" r:id="rId16"/>
    <p:sldId id="294" r:id="rId17"/>
    <p:sldId id="295" r:id="rId18"/>
    <p:sldId id="296" r:id="rId19"/>
    <p:sldId id="271" r:id="rId20"/>
    <p:sldId id="272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3"/>
      <p:bold r:id="rId24"/>
    </p:embeddedFont>
    <p:embeddedFont>
      <p:font typeface="함초롬바탕" panose="020B0600000101010101" charset="-127"/>
      <p:regular r:id="rId25"/>
      <p:bold r:id="rId26"/>
    </p:embeddedFont>
    <p:embeddedFont>
      <p:font typeface="Wingdings 2" panose="05020102010507070707" pitchFamily="18" charset="2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7">
          <p15:clr>
            <a:srgbClr val="A4A3A4"/>
          </p15:clr>
        </p15:guide>
        <p15:guide id="2" pos="210">
          <p15:clr>
            <a:srgbClr val="A4A3A4"/>
          </p15:clr>
        </p15:guide>
        <p15:guide id="3" pos="746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23"/>
    <p:restoredTop sz="94660"/>
  </p:normalViewPr>
  <p:slideViewPr>
    <p:cSldViewPr snapToGrid="0">
      <p:cViewPr varScale="1">
        <p:scale>
          <a:sx n="68" d="100"/>
          <a:sy n="68" d="100"/>
        </p:scale>
        <p:origin x="792" y="48"/>
      </p:cViewPr>
      <p:guideLst>
        <p:guide orient="horz" pos="957"/>
        <p:guide pos="210"/>
        <p:guide pos="746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385B342A-FAC3-4870-8F6D-96CD123C32E6}" type="datetime1">
              <a:rPr lang="ko-KR" altLang="en-US"/>
              <a:pPr lvl="0">
                <a:defRPr lang="ko-KR" altLang="en-US"/>
              </a:pPr>
              <a:t>2018-05-31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6EDCB4A-0412-4D62-95B0-422D8851D6AA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442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420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0366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622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09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7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218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3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3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448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4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7554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41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37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129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4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435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90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5417183-BB59-4FCA-AB75-F90273CA987D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88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8726A15-0CE7-42AF-A749-8EA93801066B}"/>
              </a:ext>
            </a:extLst>
          </p:cNvPr>
          <p:cNvGrpSpPr/>
          <p:nvPr/>
        </p:nvGrpSpPr>
        <p:grpSpPr>
          <a:xfrm>
            <a:off x="5485079" y="1064159"/>
            <a:ext cx="1221841" cy="1383927"/>
            <a:chOff x="5812854" y="1709617"/>
            <a:chExt cx="1221841" cy="1383927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2205203-6905-4216-8EBE-455F316861CB}"/>
                </a:ext>
              </a:extLst>
            </p:cNvPr>
            <p:cNvSpPr/>
            <p:nvPr/>
          </p:nvSpPr>
          <p:spPr>
            <a:xfrm>
              <a:off x="5812854" y="1709617"/>
              <a:ext cx="1221841" cy="12218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2D12567-F5A6-4A20-B329-EB6A0868E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645" y="1978559"/>
              <a:ext cx="890260" cy="111498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5849F6-5A3D-4765-82CA-6E4DBF3CE8CE}"/>
              </a:ext>
            </a:extLst>
          </p:cNvPr>
          <p:cNvSpPr txBox="1"/>
          <p:nvPr/>
        </p:nvSpPr>
        <p:spPr>
          <a:xfrm>
            <a:off x="3281528" y="2448086"/>
            <a:ext cx="5628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Mood Chaser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9FCB48-FD30-4261-8B8C-A946ED6BF9E5}"/>
              </a:ext>
            </a:extLst>
          </p:cNvPr>
          <p:cNvSpPr txBox="1"/>
          <p:nvPr/>
        </p:nvSpPr>
        <p:spPr>
          <a:xfrm>
            <a:off x="3281528" y="3226881"/>
            <a:ext cx="56289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Real-time Analyze people’s Emotion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F60A20-1A86-420E-B598-8F185F400D60}"/>
              </a:ext>
            </a:extLst>
          </p:cNvPr>
          <p:cNvSpPr txBox="1"/>
          <p:nvPr/>
        </p:nvSpPr>
        <p:spPr>
          <a:xfrm>
            <a:off x="3281528" y="4487647"/>
            <a:ext cx="562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김용운</a:t>
            </a:r>
            <a:r>
              <a:rPr lang="en-US" altLang="ko-KR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(PL),</a:t>
            </a:r>
            <a:r>
              <a:rPr lang="ko-KR" altLang="en-US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소홍식</a:t>
            </a:r>
            <a:r>
              <a:rPr lang="en-US" altLang="ko-KR" sz="24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 </a:t>
            </a:r>
            <a:r>
              <a:rPr lang="ko-KR" altLang="en-US" sz="24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최성민</a:t>
            </a:r>
            <a:r>
              <a:rPr lang="ko-KR" altLang="en-US" sz="16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D757F1-2873-4135-9971-91D229ACF127}"/>
              </a:ext>
            </a:extLst>
          </p:cNvPr>
          <p:cNvSpPr txBox="1"/>
          <p:nvPr/>
        </p:nvSpPr>
        <p:spPr>
          <a:xfrm>
            <a:off x="3281528" y="5091501"/>
            <a:ext cx="5628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2018. 05. 31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EC320C-AD99-47F0-9627-A3FB8D9AE689}"/>
              </a:ext>
            </a:extLst>
          </p:cNvPr>
          <p:cNvSpPr txBox="1"/>
          <p:nvPr/>
        </p:nvSpPr>
        <p:spPr>
          <a:xfrm>
            <a:off x="8910467" y="5647660"/>
            <a:ext cx="302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발표자 </a:t>
            </a:r>
            <a:r>
              <a:rPr lang="en-US" altLang="ko-KR" sz="3200" b="1" dirty="0">
                <a:solidFill>
                  <a:schemeClr val="bg1"/>
                </a:solidFill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</a:rPr>
              <a:t>최성민</a:t>
            </a:r>
          </a:p>
        </p:txBody>
      </p:sp>
    </p:spTree>
    <p:extLst>
      <p:ext uri="{BB962C8B-B14F-4D97-AF65-F5344CB8AC3E}">
        <p14:creationId xmlns:p14="http://schemas.microsoft.com/office/powerpoint/2010/main" val="3111800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4B9A63-35C6-48F2-BD01-888311910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964" y="3282144"/>
            <a:ext cx="5438775" cy="19716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E402EF-7293-4AAA-91EF-55F62D4D9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87" y="3177370"/>
            <a:ext cx="4476750" cy="2181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11B908-7A91-4999-A6E9-1B710057B3D2}"/>
              </a:ext>
            </a:extLst>
          </p:cNvPr>
          <p:cNvSpPr txBox="1"/>
          <p:nvPr/>
        </p:nvSpPr>
        <p:spPr>
          <a:xfrm>
            <a:off x="2206701" y="5571707"/>
            <a:ext cx="2470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F3118-A7CD-47A6-AD49-5B2C2755C2CA}"/>
              </a:ext>
            </a:extLst>
          </p:cNvPr>
          <p:cNvSpPr txBox="1"/>
          <p:nvPr/>
        </p:nvSpPr>
        <p:spPr>
          <a:xfrm>
            <a:off x="8258709" y="5571707"/>
            <a:ext cx="2470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Android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56A5EE-88AC-4C78-BE6F-03690B83E053}"/>
              </a:ext>
            </a:extLst>
          </p:cNvPr>
          <p:cNvSpPr txBox="1"/>
          <p:nvPr/>
        </p:nvSpPr>
        <p:spPr>
          <a:xfrm>
            <a:off x="7664821" y="2226993"/>
            <a:ext cx="2470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64 kb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18A8F-FF70-41C2-8407-F898D049A2E3}"/>
              </a:ext>
            </a:extLst>
          </p:cNvPr>
          <p:cNvSpPr txBox="1"/>
          <p:nvPr/>
        </p:nvSpPr>
        <p:spPr>
          <a:xfrm>
            <a:off x="2998553" y="2226993"/>
            <a:ext cx="2470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 kb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746F8DE-EF61-496F-8E98-AE894D8A3F4D}"/>
              </a:ext>
            </a:extLst>
          </p:cNvPr>
          <p:cNvSpPr/>
          <p:nvPr/>
        </p:nvSpPr>
        <p:spPr>
          <a:xfrm>
            <a:off x="5261237" y="2226993"/>
            <a:ext cx="1234911" cy="4807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F28723-2357-4F75-A0B5-4126C51A76F3}"/>
              </a:ext>
            </a:extLst>
          </p:cNvPr>
          <p:cNvSpPr txBox="1"/>
          <p:nvPr/>
        </p:nvSpPr>
        <p:spPr>
          <a:xfrm>
            <a:off x="4540577" y="1474637"/>
            <a:ext cx="2735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전송</a:t>
            </a:r>
            <a:r>
              <a:rPr lang="en-US" altLang="ko-KR" sz="28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28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수신 버퍼</a:t>
            </a:r>
            <a:endParaRPr lang="en-US" altLang="ko-KR" sz="28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823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605568-5E65-4CA8-BF0B-1A4E4055F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42" y="1147284"/>
            <a:ext cx="8903516" cy="500822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2125B59-ADAB-4A20-A20D-1E17982D2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42" y="1101976"/>
            <a:ext cx="9064607" cy="509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8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4558377-3F54-4D7D-9C83-E0895D057C59}"/>
              </a:ext>
            </a:extLst>
          </p:cNvPr>
          <p:cNvCxnSpPr/>
          <p:nvPr/>
        </p:nvCxnSpPr>
        <p:spPr>
          <a:xfrm flipV="1">
            <a:off x="2630079" y="1847655"/>
            <a:ext cx="0" cy="38178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F48CB13-2957-4A9A-88D3-326618870477}"/>
              </a:ext>
            </a:extLst>
          </p:cNvPr>
          <p:cNvCxnSpPr/>
          <p:nvPr/>
        </p:nvCxnSpPr>
        <p:spPr>
          <a:xfrm>
            <a:off x="2630078" y="5646656"/>
            <a:ext cx="71926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0C6DB02-D1E6-46D4-950A-EB1A94597424}"/>
              </a:ext>
            </a:extLst>
          </p:cNvPr>
          <p:cNvSpPr txBox="1"/>
          <p:nvPr/>
        </p:nvSpPr>
        <p:spPr>
          <a:xfrm>
            <a:off x="4653286" y="437480"/>
            <a:ext cx="331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감정 그래프 </a:t>
            </a:r>
            <a:r>
              <a:rPr lang="en-US" altLang="ko-KR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</a:t>
            </a:r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5DEE8-E555-4431-8874-EB41C413F302}"/>
              </a:ext>
            </a:extLst>
          </p:cNvPr>
          <p:cNvSpPr txBox="1"/>
          <p:nvPr/>
        </p:nvSpPr>
        <p:spPr>
          <a:xfrm>
            <a:off x="8653806" y="5740023"/>
            <a:ext cx="101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Time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ABE2D-8702-42D6-8C37-A17D2BDFC9DA}"/>
              </a:ext>
            </a:extLst>
          </p:cNvPr>
          <p:cNvSpPr txBox="1"/>
          <p:nvPr/>
        </p:nvSpPr>
        <p:spPr>
          <a:xfrm>
            <a:off x="1197203" y="2074567"/>
            <a:ext cx="148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emotion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5B2D33-1BDA-4DB0-9AD3-5637045F9B3B}"/>
              </a:ext>
            </a:extLst>
          </p:cNvPr>
          <p:cNvSpPr/>
          <p:nvPr/>
        </p:nvSpPr>
        <p:spPr>
          <a:xfrm>
            <a:off x="3459637" y="1847655"/>
            <a:ext cx="1193649" cy="3799001"/>
          </a:xfrm>
          <a:prstGeom prst="rect">
            <a:avLst/>
          </a:prstGeom>
          <a:solidFill>
            <a:srgbClr val="FDB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C31E8C-C1A3-4F3F-AAA9-06D33E085101}"/>
              </a:ext>
            </a:extLst>
          </p:cNvPr>
          <p:cNvSpPr/>
          <p:nvPr/>
        </p:nvSpPr>
        <p:spPr>
          <a:xfrm>
            <a:off x="3466131" y="4506012"/>
            <a:ext cx="1193649" cy="11406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786AC-57AD-4D3C-934A-8EC54F008DC5}"/>
              </a:ext>
            </a:extLst>
          </p:cNvPr>
          <p:cNvSpPr txBox="1"/>
          <p:nvPr/>
        </p:nvSpPr>
        <p:spPr>
          <a:xfrm>
            <a:off x="3417663" y="3044375"/>
            <a:ext cx="12905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HAPPY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(75%)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953975-64DC-4546-9DF3-50F8CB200FA1}"/>
              </a:ext>
            </a:extLst>
          </p:cNvPr>
          <p:cNvSpPr txBox="1"/>
          <p:nvPr/>
        </p:nvSpPr>
        <p:spPr>
          <a:xfrm>
            <a:off x="3005817" y="4839915"/>
            <a:ext cx="2101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Neutral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(25%)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E7C212-62FF-45BB-89D5-FC3753EAD9F8}"/>
              </a:ext>
            </a:extLst>
          </p:cNvPr>
          <p:cNvSpPr/>
          <p:nvPr/>
        </p:nvSpPr>
        <p:spPr>
          <a:xfrm>
            <a:off x="5686055" y="1826898"/>
            <a:ext cx="1193649" cy="3799001"/>
          </a:xfrm>
          <a:prstGeom prst="rect">
            <a:avLst/>
          </a:prstGeom>
          <a:solidFill>
            <a:srgbClr val="FDB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699F36-CC23-4BB2-9ED0-B7E9E27CA60D}"/>
              </a:ext>
            </a:extLst>
          </p:cNvPr>
          <p:cNvSpPr/>
          <p:nvPr/>
        </p:nvSpPr>
        <p:spPr>
          <a:xfrm>
            <a:off x="5683122" y="2771482"/>
            <a:ext cx="1193649" cy="2863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F5E040-E3A0-47A4-A174-8EEC7C2286A7}"/>
              </a:ext>
            </a:extLst>
          </p:cNvPr>
          <p:cNvSpPr txBox="1"/>
          <p:nvPr/>
        </p:nvSpPr>
        <p:spPr>
          <a:xfrm>
            <a:off x="5666269" y="2031785"/>
            <a:ext cx="129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HAPPY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(25%)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7EAF6F-7563-4E42-9E49-027C7B18256B}"/>
              </a:ext>
            </a:extLst>
          </p:cNvPr>
          <p:cNvSpPr txBox="1"/>
          <p:nvPr/>
        </p:nvSpPr>
        <p:spPr>
          <a:xfrm>
            <a:off x="5260917" y="3952978"/>
            <a:ext cx="2101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Neutral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(75%)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AE24C14-64D0-4FB9-ACD0-5C74E43A0ECB}"/>
              </a:ext>
            </a:extLst>
          </p:cNvPr>
          <p:cNvSpPr/>
          <p:nvPr/>
        </p:nvSpPr>
        <p:spPr>
          <a:xfrm>
            <a:off x="7931728" y="1819525"/>
            <a:ext cx="1193649" cy="3799001"/>
          </a:xfrm>
          <a:prstGeom prst="rect">
            <a:avLst/>
          </a:prstGeom>
          <a:solidFill>
            <a:srgbClr val="FDB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788C633-9E8B-4C7A-BBB4-BC1DB4ECA778}"/>
              </a:ext>
            </a:extLst>
          </p:cNvPr>
          <p:cNvSpPr/>
          <p:nvPr/>
        </p:nvSpPr>
        <p:spPr>
          <a:xfrm>
            <a:off x="7938222" y="4477882"/>
            <a:ext cx="1193649" cy="11406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43D93F-37FA-47F8-8148-312E80B01C7A}"/>
              </a:ext>
            </a:extLst>
          </p:cNvPr>
          <p:cNvSpPr txBox="1"/>
          <p:nvPr/>
        </p:nvSpPr>
        <p:spPr>
          <a:xfrm>
            <a:off x="7889754" y="3016245"/>
            <a:ext cx="12905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HAPPY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(75%)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D355D1-8A39-4D7D-8D5E-520CD4C695D7}"/>
              </a:ext>
            </a:extLst>
          </p:cNvPr>
          <p:cNvSpPr txBox="1"/>
          <p:nvPr/>
        </p:nvSpPr>
        <p:spPr>
          <a:xfrm>
            <a:off x="7477908" y="4811785"/>
            <a:ext cx="2101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Neutral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(25%)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37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532853-2F9B-4090-853E-4F51AD8B3720}"/>
              </a:ext>
            </a:extLst>
          </p:cNvPr>
          <p:cNvSpPr/>
          <p:nvPr/>
        </p:nvSpPr>
        <p:spPr>
          <a:xfrm>
            <a:off x="8105029" y="1317531"/>
            <a:ext cx="30983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Training – 13,500</a:t>
            </a:r>
          </a:p>
          <a:p>
            <a:endParaRPr lang="en-US" altLang="ko-KR" b="1" dirty="0">
              <a:ln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Test – 1,628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6889F80C-7B03-4AA7-BD69-3A4505B83583}"/>
              </a:ext>
            </a:extLst>
          </p:cNvPr>
          <p:cNvSpPr/>
          <p:nvPr/>
        </p:nvSpPr>
        <p:spPr>
          <a:xfrm>
            <a:off x="9081714" y="2608028"/>
            <a:ext cx="572494" cy="11052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24AA7D-CEE1-4F2E-AF17-93048A211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55" y="4080426"/>
            <a:ext cx="3920701" cy="203412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4F6889-DF0B-493D-89D8-680B3EEEA23E}"/>
              </a:ext>
            </a:extLst>
          </p:cNvPr>
          <p:cNvSpPr/>
          <p:nvPr/>
        </p:nvSpPr>
        <p:spPr>
          <a:xfrm>
            <a:off x="9454101" y="5685183"/>
            <a:ext cx="1296062" cy="22263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88B388-D736-45A8-8B20-FF35094CFA75}"/>
              </a:ext>
            </a:extLst>
          </p:cNvPr>
          <p:cNvSpPr txBox="1"/>
          <p:nvPr/>
        </p:nvSpPr>
        <p:spPr>
          <a:xfrm>
            <a:off x="917961" y="2169388"/>
            <a:ext cx="3316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ImageDataGenerator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7" name="Picture 2" descr="kerasì ëí ì´ë¯¸ì§ ê²ìê²°ê³¼">
            <a:extLst>
              <a:ext uri="{FF2B5EF4-FFF2-40B4-BE49-F238E27FC236}">
                <a16:creationId xmlns:a16="http://schemas.microsoft.com/office/drawing/2014/main" id="{4E37A28C-9140-4C8C-90EC-0654ACD4C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4" y="1868410"/>
            <a:ext cx="1037855" cy="30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CE980B8-854A-4102-A9B9-9161251F86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84221" y="3069700"/>
          <a:ext cx="5327650" cy="1044448"/>
        </p:xfrm>
        <a:graphic>
          <a:graphicData uri="http://schemas.openxmlformats.org/drawingml/2006/table">
            <a:tbl>
              <a:tblPr/>
              <a:tblGrid>
                <a:gridCol w="1065530">
                  <a:extLst>
                    <a:ext uri="{9D8B030D-6E8A-4147-A177-3AD203B41FA5}">
                      <a16:colId xmlns:a16="http://schemas.microsoft.com/office/drawing/2014/main" val="3036011635"/>
                    </a:ext>
                  </a:extLst>
                </a:gridCol>
                <a:gridCol w="1065530">
                  <a:extLst>
                    <a:ext uri="{9D8B030D-6E8A-4147-A177-3AD203B41FA5}">
                      <a16:colId xmlns:a16="http://schemas.microsoft.com/office/drawing/2014/main" val="2498660952"/>
                    </a:ext>
                  </a:extLst>
                </a:gridCol>
                <a:gridCol w="1065530">
                  <a:extLst>
                    <a:ext uri="{9D8B030D-6E8A-4147-A177-3AD203B41FA5}">
                      <a16:colId xmlns:a16="http://schemas.microsoft.com/office/drawing/2014/main" val="284499287"/>
                    </a:ext>
                  </a:extLst>
                </a:gridCol>
                <a:gridCol w="1065530">
                  <a:extLst>
                    <a:ext uri="{9D8B030D-6E8A-4147-A177-3AD203B41FA5}">
                      <a16:colId xmlns:a16="http://schemas.microsoft.com/office/drawing/2014/main" val="2008895936"/>
                    </a:ext>
                  </a:extLst>
                </a:gridCol>
                <a:gridCol w="1065530">
                  <a:extLst>
                    <a:ext uri="{9D8B030D-6E8A-4147-A177-3AD203B41FA5}">
                      <a16:colId xmlns:a16="http://schemas.microsoft.com/office/drawing/2014/main" val="1604360700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Neutral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Happy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Sad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Angry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Surprise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380929"/>
                  </a:ext>
                </a:extLst>
              </a:tr>
              <a:tr h="6659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239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171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148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217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172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62784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BA40A71-655A-418C-B894-0DC38401E13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84221" y="3077655"/>
          <a:ext cx="6393180" cy="1044448"/>
        </p:xfrm>
        <a:graphic>
          <a:graphicData uri="http://schemas.openxmlformats.org/drawingml/2006/table">
            <a:tbl>
              <a:tblPr/>
              <a:tblGrid>
                <a:gridCol w="1065530">
                  <a:extLst>
                    <a:ext uri="{9D8B030D-6E8A-4147-A177-3AD203B41FA5}">
                      <a16:colId xmlns:a16="http://schemas.microsoft.com/office/drawing/2014/main" val="2461734392"/>
                    </a:ext>
                  </a:extLst>
                </a:gridCol>
                <a:gridCol w="1065530">
                  <a:extLst>
                    <a:ext uri="{9D8B030D-6E8A-4147-A177-3AD203B41FA5}">
                      <a16:colId xmlns:a16="http://schemas.microsoft.com/office/drawing/2014/main" val="1606697262"/>
                    </a:ext>
                  </a:extLst>
                </a:gridCol>
                <a:gridCol w="1065530">
                  <a:extLst>
                    <a:ext uri="{9D8B030D-6E8A-4147-A177-3AD203B41FA5}">
                      <a16:colId xmlns:a16="http://schemas.microsoft.com/office/drawing/2014/main" val="3440310866"/>
                    </a:ext>
                  </a:extLst>
                </a:gridCol>
                <a:gridCol w="1065530">
                  <a:extLst>
                    <a:ext uri="{9D8B030D-6E8A-4147-A177-3AD203B41FA5}">
                      <a16:colId xmlns:a16="http://schemas.microsoft.com/office/drawing/2014/main" val="2734101699"/>
                    </a:ext>
                  </a:extLst>
                </a:gridCol>
                <a:gridCol w="1065530">
                  <a:extLst>
                    <a:ext uri="{9D8B030D-6E8A-4147-A177-3AD203B41FA5}">
                      <a16:colId xmlns:a16="http://schemas.microsoft.com/office/drawing/2014/main" val="1228305579"/>
                    </a:ext>
                  </a:extLst>
                </a:gridCol>
                <a:gridCol w="1065530">
                  <a:extLst>
                    <a:ext uri="{9D8B030D-6E8A-4147-A177-3AD203B41FA5}">
                      <a16:colId xmlns:a16="http://schemas.microsoft.com/office/drawing/2014/main" val="2052820758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Neutral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Happy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Sad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Angry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Surprise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Total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244979"/>
                  </a:ext>
                </a:extLst>
              </a:tr>
              <a:tr h="6659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3,805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2,735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2,367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3,471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2,750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15,128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56877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4DF09B3-E925-4EA3-A92D-C99FABB821FB}"/>
              </a:ext>
            </a:extLst>
          </p:cNvPr>
          <p:cNvSpPr txBox="1"/>
          <p:nvPr/>
        </p:nvSpPr>
        <p:spPr>
          <a:xfrm>
            <a:off x="1184221" y="997826"/>
            <a:ext cx="331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7030A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Data Training Result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69901B9-AD2C-4BF9-BB18-1FAF2BC0F1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45398" y="4474154"/>
            <a:ext cx="1057375" cy="14336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DCE2C8F-951A-409E-BBD7-3123D2429622}"/>
              </a:ext>
            </a:extLst>
          </p:cNvPr>
          <p:cNvSpPr txBox="1"/>
          <p:nvPr/>
        </p:nvSpPr>
        <p:spPr>
          <a:xfrm flipH="1">
            <a:off x="6227983" y="3979237"/>
            <a:ext cx="65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03</a:t>
            </a:r>
            <a:endParaRPr lang="en-US" altLang="ko-KR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88E4FEA-EE84-4B90-9C23-ECC42BBEFE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750" y="4474154"/>
            <a:ext cx="1082337" cy="146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1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11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D15AC5C-AD39-4640-A334-9ECF26FE0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94" y="2514885"/>
            <a:ext cx="2978331" cy="19087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F6F5CA4-4E32-452E-976A-550F51E09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684" y="2831385"/>
            <a:ext cx="1124632" cy="12757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1027419-2DA1-47B1-B985-D79576E56C63}"/>
              </a:ext>
            </a:extLst>
          </p:cNvPr>
          <p:cNvSpPr/>
          <p:nvPr/>
        </p:nvSpPr>
        <p:spPr>
          <a:xfrm>
            <a:off x="1701915" y="2514885"/>
            <a:ext cx="1124632" cy="127570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9F5D43C-316C-4852-A6AE-9DB2A3139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929" y="2514885"/>
            <a:ext cx="2978331" cy="190870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CE9631-4CEA-4C9C-B8DD-2CAC493FA4F6}"/>
              </a:ext>
            </a:extLst>
          </p:cNvPr>
          <p:cNvSpPr/>
          <p:nvPr/>
        </p:nvSpPr>
        <p:spPr>
          <a:xfrm>
            <a:off x="9709450" y="2514885"/>
            <a:ext cx="1124632" cy="127570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CD3F3-48AA-4714-ACEB-123922BF3BB5}"/>
              </a:ext>
            </a:extLst>
          </p:cNvPr>
          <p:cNvSpPr txBox="1"/>
          <p:nvPr/>
        </p:nvSpPr>
        <p:spPr>
          <a:xfrm>
            <a:off x="9827629" y="2105471"/>
            <a:ext cx="88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Happy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4A29DAA-94CB-49D8-A964-199B7E3656A0}"/>
              </a:ext>
            </a:extLst>
          </p:cNvPr>
          <p:cNvSpPr/>
          <p:nvPr/>
        </p:nvSpPr>
        <p:spPr>
          <a:xfrm>
            <a:off x="4206240" y="3152735"/>
            <a:ext cx="914400" cy="5309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31A3216-2B53-423E-80BF-57DD46A952FD}"/>
              </a:ext>
            </a:extLst>
          </p:cNvPr>
          <p:cNvSpPr/>
          <p:nvPr/>
        </p:nvSpPr>
        <p:spPr>
          <a:xfrm>
            <a:off x="7300269" y="3152735"/>
            <a:ext cx="914400" cy="5309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B7276-F497-4FFD-8F86-927F01DF2ED3}"/>
              </a:ext>
            </a:extLst>
          </p:cNvPr>
          <p:cNvSpPr txBox="1"/>
          <p:nvPr/>
        </p:nvSpPr>
        <p:spPr>
          <a:xfrm>
            <a:off x="3856639" y="3792943"/>
            <a:ext cx="160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Face Cascade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4F5DCF-CF62-4EAE-8A66-153DBACD6380}"/>
              </a:ext>
            </a:extLst>
          </p:cNvPr>
          <p:cNvSpPr txBox="1"/>
          <p:nvPr/>
        </p:nvSpPr>
        <p:spPr>
          <a:xfrm>
            <a:off x="6853943" y="3792943"/>
            <a:ext cx="193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Emotion Predict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166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  <p:bldP spid="6" grpId="0"/>
      <p:bldP spid="7" grpId="0" animBg="1"/>
      <p:bldP spid="23" grpId="0" animBg="1"/>
      <p:bldP spid="8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85B1E4C-3080-4114-A759-3B65327FB34C}"/>
              </a:ext>
            </a:extLst>
          </p:cNvPr>
          <p:cNvSpPr/>
          <p:nvPr/>
        </p:nvSpPr>
        <p:spPr>
          <a:xfrm>
            <a:off x="7585166" y="2262732"/>
            <a:ext cx="4352276" cy="2671009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D20CE5-CDCC-416B-8EF9-EBA306654281}"/>
              </a:ext>
            </a:extLst>
          </p:cNvPr>
          <p:cNvSpPr txBox="1"/>
          <p:nvPr/>
        </p:nvSpPr>
        <p:spPr>
          <a:xfrm>
            <a:off x="8629901" y="3213515"/>
            <a:ext cx="22829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Training</a:t>
            </a:r>
            <a:endParaRPr lang="ko-KR" altLang="en-US" sz="4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D15AC5C-AD39-4640-A334-9ECF26FE0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94" y="2514885"/>
            <a:ext cx="2978331" cy="19087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F6F5CA4-4E32-452E-976A-550F51E09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684" y="2831385"/>
            <a:ext cx="1124632" cy="12757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1027419-2DA1-47B1-B985-D79576E56C63}"/>
              </a:ext>
            </a:extLst>
          </p:cNvPr>
          <p:cNvSpPr/>
          <p:nvPr/>
        </p:nvSpPr>
        <p:spPr>
          <a:xfrm>
            <a:off x="1701915" y="2514885"/>
            <a:ext cx="1124632" cy="127570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4A29DAA-94CB-49D8-A964-199B7E3656A0}"/>
              </a:ext>
            </a:extLst>
          </p:cNvPr>
          <p:cNvSpPr/>
          <p:nvPr/>
        </p:nvSpPr>
        <p:spPr>
          <a:xfrm>
            <a:off x="4206240" y="3152735"/>
            <a:ext cx="914400" cy="5309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E1DC9E1D-A8BB-4DA0-A56A-6B003A1134D9}"/>
              </a:ext>
            </a:extLst>
          </p:cNvPr>
          <p:cNvSpPr/>
          <p:nvPr/>
        </p:nvSpPr>
        <p:spPr>
          <a:xfrm>
            <a:off x="3474050" y="1404299"/>
            <a:ext cx="4111116" cy="4129872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U자형 4">
            <a:extLst>
              <a:ext uri="{FF2B5EF4-FFF2-40B4-BE49-F238E27FC236}">
                <a16:creationId xmlns:a16="http://schemas.microsoft.com/office/drawing/2014/main" id="{064D52F2-221A-4D59-93F8-A3B2780D2722}"/>
              </a:ext>
            </a:extLst>
          </p:cNvPr>
          <p:cNvSpPr/>
          <p:nvPr/>
        </p:nvSpPr>
        <p:spPr>
          <a:xfrm>
            <a:off x="3207098" y="987031"/>
            <a:ext cx="5777803" cy="1275701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8" name="Picture 4" descr="ê´ë ¨ ì´ë¯¸ì§">
            <a:extLst>
              <a:ext uri="{FF2B5EF4-FFF2-40B4-BE49-F238E27FC236}">
                <a16:creationId xmlns:a16="http://schemas.microsoft.com/office/drawing/2014/main" id="{AE53A21E-9E5B-41B7-99A2-75EB4B834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352" y="1959792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7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/>
      <p:bldP spid="4" grpId="0" animBg="1"/>
      <p:bldP spid="7" grpId="0" animBg="1"/>
      <p:bldP spid="2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3" name="bandicam 2018-05-28 19-07-30-753">
            <a:hlinkClick r:id="" action="ppaction://media"/>
            <a:extLst>
              <a:ext uri="{FF2B5EF4-FFF2-40B4-BE49-F238E27FC236}">
                <a16:creationId xmlns:a16="http://schemas.microsoft.com/office/drawing/2014/main" id="{F7FEEA13-D698-4085-AB03-7B69603DD7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345027"/>
            <a:ext cx="5512493" cy="440999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5EA0000-378E-4117-BA8E-3444D46A5133}"/>
              </a:ext>
            </a:extLst>
          </p:cNvPr>
          <p:cNvSpPr txBox="1"/>
          <p:nvPr/>
        </p:nvSpPr>
        <p:spPr>
          <a:xfrm>
            <a:off x="1184221" y="849671"/>
            <a:ext cx="331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7030A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Data Training Result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EFCAC31-50C3-42B9-9AEC-66A457FFF1AE}"/>
              </a:ext>
            </a:extLst>
          </p:cNvPr>
          <p:cNvSpPr/>
          <p:nvPr/>
        </p:nvSpPr>
        <p:spPr>
          <a:xfrm>
            <a:off x="7224272" y="5897970"/>
            <a:ext cx="3580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rgbClr val="FFFF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Happy</a:t>
            </a:r>
            <a:r>
              <a:rPr lang="en-US" altLang="ko-KR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en-US" altLang="ko-KR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Angry</a:t>
            </a:r>
            <a:r>
              <a:rPr lang="ko-KR" altLang="en-US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출력이 애매함 </a:t>
            </a:r>
            <a:endParaRPr lang="en-US" altLang="ko-KR" b="1" dirty="0">
              <a:ln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73F0E0-6997-4C29-BD32-275319BAE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221" y="1284435"/>
            <a:ext cx="3629025" cy="47339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FC3D3EC-E5D7-402E-9F98-6D945480050F}"/>
              </a:ext>
            </a:extLst>
          </p:cNvPr>
          <p:cNvSpPr/>
          <p:nvPr/>
        </p:nvSpPr>
        <p:spPr>
          <a:xfrm>
            <a:off x="3354960" y="5482465"/>
            <a:ext cx="830542" cy="19247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65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  <p:bldLst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A9768C0-2606-4C44-9186-0FFAD46FF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87" y="2162388"/>
            <a:ext cx="5116836" cy="267601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DF09B3-E925-4EA3-A92D-C99FABB821FB}"/>
              </a:ext>
            </a:extLst>
          </p:cNvPr>
          <p:cNvSpPr txBox="1"/>
          <p:nvPr/>
        </p:nvSpPr>
        <p:spPr>
          <a:xfrm>
            <a:off x="1184221" y="997826"/>
            <a:ext cx="331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7030A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Data Training Result</a:t>
            </a:r>
          </a:p>
        </p:txBody>
      </p: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21FC042F-56B2-4A3B-BEC6-A77F263720DD}"/>
              </a:ext>
            </a:extLst>
          </p:cNvPr>
          <p:cNvSpPr/>
          <p:nvPr/>
        </p:nvSpPr>
        <p:spPr>
          <a:xfrm>
            <a:off x="-65739" y="1459491"/>
            <a:ext cx="5275302" cy="447375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1BF466D-BE8A-4E79-B709-C440EB9658A1}"/>
              </a:ext>
            </a:extLst>
          </p:cNvPr>
          <p:cNvSpPr/>
          <p:nvPr/>
        </p:nvSpPr>
        <p:spPr>
          <a:xfrm>
            <a:off x="5280948" y="3429000"/>
            <a:ext cx="876012" cy="524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2E04FEE-CA0B-49C8-9AB8-2A93C4051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523" y="1357459"/>
            <a:ext cx="5241124" cy="278434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7680044-5626-4AB0-A714-9CD3550F9A51}"/>
              </a:ext>
            </a:extLst>
          </p:cNvPr>
          <p:cNvSpPr/>
          <p:nvPr/>
        </p:nvSpPr>
        <p:spPr>
          <a:xfrm>
            <a:off x="6461759" y="435085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ln w="9525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/>
                <a:ea typeface="나눔바른고딕 Light"/>
              </a:rPr>
              <a:t>Angry                  happy sad surprise neutral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C2E9CA-852A-4266-A384-CC640578FBFA}"/>
              </a:ext>
            </a:extLst>
          </p:cNvPr>
          <p:cNvSpPr/>
          <p:nvPr/>
        </p:nvSpPr>
        <p:spPr>
          <a:xfrm>
            <a:off x="7207234" y="4358466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n w="9525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/>
                <a:ea typeface="나눔바른고딕 Light"/>
              </a:rPr>
              <a:t>disgust fear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970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97A72EF-C3A7-4D76-908C-D5EF22E6A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87" y="2162388"/>
            <a:ext cx="5116836" cy="267601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DF09B3-E925-4EA3-A92D-C99FABB821FB}"/>
              </a:ext>
            </a:extLst>
          </p:cNvPr>
          <p:cNvSpPr txBox="1"/>
          <p:nvPr/>
        </p:nvSpPr>
        <p:spPr>
          <a:xfrm>
            <a:off x="1184221" y="997826"/>
            <a:ext cx="331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7030A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Data Training Result</a:t>
            </a:r>
          </a:p>
        </p:txBody>
      </p: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21FC042F-56B2-4A3B-BEC6-A77F263720DD}"/>
              </a:ext>
            </a:extLst>
          </p:cNvPr>
          <p:cNvSpPr/>
          <p:nvPr/>
        </p:nvSpPr>
        <p:spPr>
          <a:xfrm>
            <a:off x="-65739" y="1459491"/>
            <a:ext cx="5275302" cy="447375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1BF466D-BE8A-4E79-B709-C440EB9658A1}"/>
              </a:ext>
            </a:extLst>
          </p:cNvPr>
          <p:cNvSpPr/>
          <p:nvPr/>
        </p:nvSpPr>
        <p:spPr>
          <a:xfrm>
            <a:off x="5280948" y="3429000"/>
            <a:ext cx="876012" cy="524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7680044-5626-4AB0-A714-9CD3550F9A51}"/>
              </a:ext>
            </a:extLst>
          </p:cNvPr>
          <p:cNvSpPr/>
          <p:nvPr/>
        </p:nvSpPr>
        <p:spPr>
          <a:xfrm>
            <a:off x="6461759" y="435085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ln w="9525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/>
                <a:ea typeface="나눔바른고딕 Light"/>
              </a:rPr>
              <a:t>Angry                  happy sad surprise neutral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C2E9CA-852A-4266-A384-CC640578FBFA}"/>
              </a:ext>
            </a:extLst>
          </p:cNvPr>
          <p:cNvSpPr/>
          <p:nvPr/>
        </p:nvSpPr>
        <p:spPr>
          <a:xfrm>
            <a:off x="7207234" y="4358466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n w="9525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/>
                <a:ea typeface="나눔바른고딕 Light"/>
              </a:rPr>
              <a:t>disgust fear 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E1B80F4-F7BD-45BD-9B42-04C006B33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523" y="1357459"/>
            <a:ext cx="5241124" cy="278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2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F1540F-D1CF-45CE-AFB7-DBAE08594620}"/>
              </a:ext>
            </a:extLst>
          </p:cNvPr>
          <p:cNvSpPr txBox="1"/>
          <p:nvPr/>
        </p:nvSpPr>
        <p:spPr>
          <a:xfrm>
            <a:off x="4142870" y="2532821"/>
            <a:ext cx="52292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472408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0FBF1AEE-6B70-4514-A8C5-08F6EBE7F70C}"/>
              </a:ext>
            </a:extLst>
          </p:cNvPr>
          <p:cNvSpPr txBox="1"/>
          <p:nvPr/>
        </p:nvSpPr>
        <p:spPr>
          <a:xfrm>
            <a:off x="457199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CONTENTS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B9C9BA9-400A-4999-9D86-C3F0E284427A}"/>
              </a:ext>
            </a:extLst>
          </p:cNvPr>
          <p:cNvGrpSpPr/>
          <p:nvPr/>
        </p:nvGrpSpPr>
        <p:grpSpPr>
          <a:xfrm>
            <a:off x="0" y="1552769"/>
            <a:ext cx="10566399" cy="4572000"/>
            <a:chOff x="0" y="1552769"/>
            <a:chExt cx="10566399" cy="4572000"/>
          </a:xfrm>
        </p:grpSpPr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DCF7F21A-5004-4D91-824F-DEC2053F5E0F}"/>
                </a:ext>
              </a:extLst>
            </p:cNvPr>
            <p:cNvSpPr/>
            <p:nvPr/>
          </p:nvSpPr>
          <p:spPr>
            <a:xfrm rot="5400000" flipH="1">
              <a:off x="178357" y="4817390"/>
              <a:ext cx="1785133" cy="829626"/>
            </a:xfrm>
            <a:prstGeom prst="parallelogram">
              <a:avLst>
                <a:gd name="adj" fmla="val 68454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79DCEFD1-8137-41F9-9E90-3ADA27186FEA}"/>
                </a:ext>
              </a:extLst>
            </p:cNvPr>
            <p:cNvSpPr/>
            <p:nvPr/>
          </p:nvSpPr>
          <p:spPr>
            <a:xfrm>
              <a:off x="1486850" y="2979612"/>
              <a:ext cx="9079549" cy="859157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69EB6BEC-8C59-4E59-B9D1-17897531448E}"/>
                </a:ext>
              </a:extLst>
            </p:cNvPr>
            <p:cNvSpPr/>
            <p:nvPr/>
          </p:nvSpPr>
          <p:spPr>
            <a:xfrm>
              <a:off x="1486851" y="2120455"/>
              <a:ext cx="6191718" cy="859157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5A3C5FF3-4E3C-481A-81E8-E6B4DEC67A18}"/>
                </a:ext>
              </a:extLst>
            </p:cNvPr>
            <p:cNvSpPr/>
            <p:nvPr/>
          </p:nvSpPr>
          <p:spPr>
            <a:xfrm>
              <a:off x="1486851" y="3838769"/>
              <a:ext cx="7250749" cy="859157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D05E8A1A-9B5D-4A1F-9279-530A7170B54A}"/>
                </a:ext>
              </a:extLst>
            </p:cNvPr>
            <p:cNvSpPr/>
            <p:nvPr/>
          </p:nvSpPr>
          <p:spPr>
            <a:xfrm>
              <a:off x="1486851" y="4697926"/>
              <a:ext cx="8228649" cy="859157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F99A094-B663-4697-92A0-7BC5D793B84B}"/>
                </a:ext>
              </a:extLst>
            </p:cNvPr>
            <p:cNvSpPr/>
            <p:nvPr/>
          </p:nvSpPr>
          <p:spPr>
            <a:xfrm>
              <a:off x="0" y="1552769"/>
              <a:ext cx="657225" cy="1143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B26DC6-D593-4EEB-AB2A-E4AD9F95048B}"/>
                </a:ext>
              </a:extLst>
            </p:cNvPr>
            <p:cNvSpPr/>
            <p:nvPr/>
          </p:nvSpPr>
          <p:spPr>
            <a:xfrm>
              <a:off x="0" y="2695769"/>
              <a:ext cx="657225" cy="1143000"/>
            </a:xfrm>
            <a:prstGeom prst="rect">
              <a:avLst/>
            </a:prstGeom>
            <a:solidFill>
              <a:srgbClr val="6B9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3842D5C-1B86-4E01-A655-4615ED5D12D8}"/>
                </a:ext>
              </a:extLst>
            </p:cNvPr>
            <p:cNvSpPr/>
            <p:nvPr/>
          </p:nvSpPr>
          <p:spPr>
            <a:xfrm>
              <a:off x="0" y="3838769"/>
              <a:ext cx="657225" cy="1143000"/>
            </a:xfrm>
            <a:prstGeom prst="rect">
              <a:avLst/>
            </a:prstGeom>
            <a:solidFill>
              <a:srgbClr val="657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3C21085-C574-41C7-A69D-1EE2E3B14535}"/>
                </a:ext>
              </a:extLst>
            </p:cNvPr>
            <p:cNvSpPr/>
            <p:nvPr/>
          </p:nvSpPr>
          <p:spPr>
            <a:xfrm>
              <a:off x="0" y="4981769"/>
              <a:ext cx="657225" cy="1143000"/>
            </a:xfrm>
            <a:prstGeom prst="rect">
              <a:avLst/>
            </a:prstGeom>
            <a:solidFill>
              <a:srgbClr val="4E62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평행 사변형 28">
              <a:extLst>
                <a:ext uri="{FF2B5EF4-FFF2-40B4-BE49-F238E27FC236}">
                  <a16:creationId xmlns:a16="http://schemas.microsoft.com/office/drawing/2014/main" id="{FAE31C14-9336-4597-9806-569431A3CD81}"/>
                </a:ext>
              </a:extLst>
            </p:cNvPr>
            <p:cNvSpPr/>
            <p:nvPr/>
          </p:nvSpPr>
          <p:spPr>
            <a:xfrm rot="16200000">
              <a:off x="185721" y="2026270"/>
              <a:ext cx="1772633" cy="829626"/>
            </a:xfrm>
            <a:prstGeom prst="parallelogram">
              <a:avLst>
                <a:gd name="adj" fmla="val 6807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평행 사변형 30">
              <a:extLst>
                <a:ext uri="{FF2B5EF4-FFF2-40B4-BE49-F238E27FC236}">
                  <a16:creationId xmlns:a16="http://schemas.microsoft.com/office/drawing/2014/main" id="{B53B881A-0DC6-4BDA-ACAA-E553671E8B73}"/>
                </a:ext>
              </a:extLst>
            </p:cNvPr>
            <p:cNvSpPr/>
            <p:nvPr/>
          </p:nvSpPr>
          <p:spPr>
            <a:xfrm rot="16200000">
              <a:off x="184607" y="3167273"/>
              <a:ext cx="1772633" cy="829626"/>
            </a:xfrm>
            <a:prstGeom prst="parallelogram">
              <a:avLst>
                <a:gd name="adj" fmla="val 34011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평행 사변형 31">
              <a:extLst>
                <a:ext uri="{FF2B5EF4-FFF2-40B4-BE49-F238E27FC236}">
                  <a16:creationId xmlns:a16="http://schemas.microsoft.com/office/drawing/2014/main" id="{2B2914BC-FE4C-4518-A784-696DE9F0BD88}"/>
                </a:ext>
              </a:extLst>
            </p:cNvPr>
            <p:cNvSpPr/>
            <p:nvPr/>
          </p:nvSpPr>
          <p:spPr>
            <a:xfrm rot="5400000" flipH="1">
              <a:off x="495660" y="3999219"/>
              <a:ext cx="1150528" cy="829626"/>
            </a:xfrm>
            <a:prstGeom prst="parallelogram">
              <a:avLst>
                <a:gd name="adj" fmla="val 35254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평행 사변형 32">
              <a:extLst>
                <a:ext uri="{FF2B5EF4-FFF2-40B4-BE49-F238E27FC236}">
                  <a16:creationId xmlns:a16="http://schemas.microsoft.com/office/drawing/2014/main" id="{EA94060B-8012-422C-A9C9-BC590C4778F4}"/>
                </a:ext>
              </a:extLst>
            </p:cNvPr>
            <p:cNvSpPr/>
            <p:nvPr/>
          </p:nvSpPr>
          <p:spPr>
            <a:xfrm rot="5400000" flipH="1">
              <a:off x="742407" y="3752471"/>
              <a:ext cx="657033" cy="829626"/>
            </a:xfrm>
            <a:prstGeom prst="parallelogram">
              <a:avLst>
                <a:gd name="adj" fmla="val 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3CD46D49-A021-466F-B39F-29FAEC3D19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59"/>
          <a:stretch/>
        </p:blipFill>
        <p:spPr>
          <a:xfrm>
            <a:off x="7553978" y="4001029"/>
            <a:ext cx="623549" cy="53463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F123768-FCAF-4ED1-88EE-1AA34E6AC2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3" t="9042" r="-2653" b="19827"/>
          <a:stretch/>
        </p:blipFill>
        <p:spPr>
          <a:xfrm>
            <a:off x="6494301" y="2265565"/>
            <a:ext cx="799852" cy="5689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BE73695-F506-41E8-8645-E9172098CA3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815"/>
          <a:stretch/>
        </p:blipFill>
        <p:spPr>
          <a:xfrm>
            <a:off x="9475899" y="3139647"/>
            <a:ext cx="632838" cy="53908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F1B4056-179E-4CBF-900B-DAD6C44D406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148"/>
          <a:stretch/>
        </p:blipFill>
        <p:spPr>
          <a:xfrm>
            <a:off x="8620868" y="4860187"/>
            <a:ext cx="615551" cy="53461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BE7570C-6B9A-4B2A-9C8D-F89C7B639F99}"/>
              </a:ext>
            </a:extLst>
          </p:cNvPr>
          <p:cNvSpPr txBox="1"/>
          <p:nvPr/>
        </p:nvSpPr>
        <p:spPr>
          <a:xfrm>
            <a:off x="1717441" y="2349978"/>
            <a:ext cx="531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 일정 및 회의 보고서</a:t>
            </a:r>
            <a:endParaRPr lang="en-US" altLang="ko-KR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E76FCE-67A4-42C0-B383-73B511E86600}"/>
              </a:ext>
            </a:extLst>
          </p:cNvPr>
          <p:cNvSpPr txBox="1"/>
          <p:nvPr/>
        </p:nvSpPr>
        <p:spPr>
          <a:xfrm>
            <a:off x="1717441" y="3213681"/>
            <a:ext cx="531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저번 주 진행 상황</a:t>
            </a:r>
            <a:endParaRPr lang="en-US" altLang="ko-KR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0390DE-0B50-47D6-8EBB-9F97B99FC083}"/>
              </a:ext>
            </a:extLst>
          </p:cNvPr>
          <p:cNvSpPr txBox="1"/>
          <p:nvPr/>
        </p:nvSpPr>
        <p:spPr>
          <a:xfrm>
            <a:off x="1717441" y="4079129"/>
            <a:ext cx="531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216E42-C2D5-4487-B749-C0BDD25047E0}"/>
              </a:ext>
            </a:extLst>
          </p:cNvPr>
          <p:cNvSpPr txBox="1"/>
          <p:nvPr/>
        </p:nvSpPr>
        <p:spPr>
          <a:xfrm>
            <a:off x="1717441" y="4922562"/>
            <a:ext cx="531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Q &amp; A</a:t>
            </a:r>
          </a:p>
        </p:txBody>
      </p:sp>
    </p:spTree>
    <p:extLst>
      <p:ext uri="{BB962C8B-B14F-4D97-AF65-F5344CB8AC3E}">
        <p14:creationId xmlns:p14="http://schemas.microsoft.com/office/powerpoint/2010/main" val="445365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 rot="5400000">
            <a:off x="2667000" y="-2666998"/>
            <a:ext cx="6857998" cy="12192002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A4ED7D-46FE-48CB-A00A-BED1DFC11AD1}"/>
              </a:ext>
            </a:extLst>
          </p:cNvPr>
          <p:cNvSpPr txBox="1"/>
          <p:nvPr/>
        </p:nvSpPr>
        <p:spPr>
          <a:xfrm>
            <a:off x="3651324" y="3136615"/>
            <a:ext cx="4889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감사합니다</a:t>
            </a:r>
            <a:endParaRPr lang="en-US" altLang="ko-KR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230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A12B74-F061-4443-94E1-533A4EFCDE58}"/>
              </a:ext>
            </a:extLst>
          </p:cNvPr>
          <p:cNvSpPr txBox="1"/>
          <p:nvPr/>
        </p:nvSpPr>
        <p:spPr>
          <a:xfrm>
            <a:off x="457199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 일정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3B137FF-5336-47F9-A46C-F1F45C09B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174548"/>
              </p:ext>
            </p:extLst>
          </p:nvPr>
        </p:nvGraphicFramePr>
        <p:xfrm>
          <a:off x="282803" y="922330"/>
          <a:ext cx="11557268" cy="5401557"/>
        </p:xfrm>
        <a:graphic>
          <a:graphicData uri="http://schemas.openxmlformats.org/drawingml/2006/table">
            <a:tbl>
              <a:tblPr/>
              <a:tblGrid>
                <a:gridCol w="2249539">
                  <a:extLst>
                    <a:ext uri="{9D8B030D-6E8A-4147-A177-3AD203B41FA5}">
                      <a16:colId xmlns:a16="http://schemas.microsoft.com/office/drawing/2014/main" val="4161887581"/>
                    </a:ext>
                  </a:extLst>
                </a:gridCol>
                <a:gridCol w="2249539">
                  <a:extLst>
                    <a:ext uri="{9D8B030D-6E8A-4147-A177-3AD203B41FA5}">
                      <a16:colId xmlns:a16="http://schemas.microsoft.com/office/drawing/2014/main" val="3826041585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51055685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2097154859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209209202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434288367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455197929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4289170593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132805924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1466825066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4129716180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876580360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2061550721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702702438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2436511486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983688236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4018440116"/>
                    </a:ext>
                  </a:extLst>
                </a:gridCol>
              </a:tblGrid>
              <a:tr h="6001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일정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단계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9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10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11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13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14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15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595046"/>
                  </a:ext>
                </a:extLst>
              </a:tr>
              <a:tr h="60017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기획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아이디어 기획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890203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주제 확정 및 세부 기획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8030522"/>
                  </a:ext>
                </a:extLst>
              </a:tr>
              <a:tr h="60017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논리 구조 및 서버 설계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419000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데이터베이스 모델 설계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575481"/>
                  </a:ext>
                </a:extLst>
              </a:tr>
              <a:tr h="600173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구현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서버 구현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B6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142077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안드로이드 인터페이스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B6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389329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분석 데이터 처리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297306"/>
                  </a:ext>
                </a:extLst>
              </a:tr>
              <a:tr h="6001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유지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보수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디버깅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33040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F93AA47-AAE2-4A4B-A1C1-C1CD2ADAA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631861"/>
              </p:ext>
            </p:extLst>
          </p:nvPr>
        </p:nvGraphicFramePr>
        <p:xfrm>
          <a:off x="282797" y="922336"/>
          <a:ext cx="11557274" cy="5401557"/>
        </p:xfrm>
        <a:graphic>
          <a:graphicData uri="http://schemas.openxmlformats.org/drawingml/2006/table">
            <a:tbl>
              <a:tblPr/>
              <a:tblGrid>
                <a:gridCol w="2249542">
                  <a:extLst>
                    <a:ext uri="{9D8B030D-6E8A-4147-A177-3AD203B41FA5}">
                      <a16:colId xmlns:a16="http://schemas.microsoft.com/office/drawing/2014/main" val="1918085010"/>
                    </a:ext>
                  </a:extLst>
                </a:gridCol>
                <a:gridCol w="2249542">
                  <a:extLst>
                    <a:ext uri="{9D8B030D-6E8A-4147-A177-3AD203B41FA5}">
                      <a16:colId xmlns:a16="http://schemas.microsoft.com/office/drawing/2014/main" val="1387415468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2599900631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1876972506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851313295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1372060771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881998600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739632113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887840121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100286459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358035034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1632837361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854648832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553107572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2202042905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1948446387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2104293344"/>
                    </a:ext>
                  </a:extLst>
                </a:gridCol>
              </a:tblGrid>
              <a:tr h="6001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일정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단계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 b="1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 b="1" dirty="0"/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9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10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11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13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14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15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877407"/>
                  </a:ext>
                </a:extLst>
              </a:tr>
              <a:tr h="60017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기획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아이디어 기획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929105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주제 확정 및 세부 기획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493059"/>
                  </a:ext>
                </a:extLst>
              </a:tr>
              <a:tr h="60017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설계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논리 구조 및 서버 설계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1118229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데이터베이스 모델 설계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694207"/>
                  </a:ext>
                </a:extLst>
              </a:tr>
              <a:tr h="600173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구현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서버 구현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4432140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안드로이드 인터페이스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B6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B6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5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5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5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231138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분석 데이터 처리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567473"/>
                  </a:ext>
                </a:extLst>
              </a:tr>
              <a:tr h="6001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유지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보수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디버깅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295793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D2CDDC2-9F65-4ABA-8895-71FA3D43975F}"/>
              </a:ext>
            </a:extLst>
          </p:cNvPr>
          <p:cNvSpPr/>
          <p:nvPr/>
        </p:nvSpPr>
        <p:spPr>
          <a:xfrm>
            <a:off x="10439616" y="931757"/>
            <a:ext cx="490194" cy="5401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3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25512" y="951259"/>
            <a:ext cx="2159626" cy="497322"/>
            <a:chOff x="43235" y="1398834"/>
            <a:chExt cx="2230065" cy="1345354"/>
          </a:xfrm>
        </p:grpSpPr>
        <p:sp>
          <p:nvSpPr>
            <p:cNvPr id="3" name="직각 삼각형 2"/>
            <p:cNvSpPr/>
            <p:nvPr/>
          </p:nvSpPr>
          <p:spPr>
            <a:xfrm flipH="1">
              <a:off x="685799" y="1398834"/>
              <a:ext cx="371475" cy="37147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685800" y="1770309"/>
              <a:ext cx="1587500" cy="948377"/>
            </a:xfrm>
            <a:prstGeom prst="rect">
              <a:avLst/>
            </a:prstGeom>
            <a:solidFill>
              <a:srgbClr val="7A89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3233" y="1828332"/>
              <a:ext cx="1509730" cy="9158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600" b="1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/>
                  <a:ea typeface="나눔바른고딕 Light"/>
                </a:rPr>
                <a:t>장소</a:t>
              </a:r>
              <a:endParaRPr lang="en-US" altLang="ko-KR" sz="160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/>
                <a:ea typeface="나눔바른고딕 Light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79864" y="2463172"/>
            <a:ext cx="1721711" cy="512728"/>
            <a:chOff x="551583" y="2580910"/>
            <a:chExt cx="1721717" cy="1415001"/>
          </a:xfrm>
        </p:grpSpPr>
        <p:sp>
          <p:nvSpPr>
            <p:cNvPr id="42" name="직각 삼각형 41"/>
            <p:cNvSpPr/>
            <p:nvPr/>
          </p:nvSpPr>
          <p:spPr>
            <a:xfrm flipH="1">
              <a:off x="685799" y="2580910"/>
              <a:ext cx="371475" cy="371475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85800" y="2949863"/>
              <a:ext cx="1587500" cy="948377"/>
            </a:xfrm>
            <a:prstGeom prst="rect">
              <a:avLst/>
            </a:prstGeom>
            <a:solidFill>
              <a:srgbClr val="8C96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51582" y="3061586"/>
              <a:ext cx="1391779" cy="934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600" b="1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/>
                  <a:ea typeface="나눔바른고딕 Light"/>
                </a:rPr>
                <a:t>회의내용</a:t>
              </a:r>
              <a:endParaRPr lang="en-US" altLang="ko-KR" sz="1600" b="1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/>
                <a:ea typeface="나눔바른고딕 Ligh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2793819" y="1107691"/>
            <a:ext cx="4884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b="1">
                <a:ln w="9525"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/>
                <a:ea typeface="나눔바른고딕 Light"/>
              </a:rPr>
              <a:t>해동 스터디룸</a:t>
            </a:r>
            <a:endParaRPr lang="en-US" altLang="ko-KR" sz="1600" b="1">
              <a:ln w="9525"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/>
              <a:ea typeface="나눔바른고딕 Ligh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7199" y="260856"/>
            <a:ext cx="7221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/>
                <a:ea typeface="나눔바른고딕 Light"/>
              </a:rPr>
              <a:t>5.23 </a:t>
            </a:r>
            <a:r>
              <a:rPr lang="ko-KR" altLang="en-US" sz="24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/>
                <a:ea typeface="나눔바른고딕 Light"/>
              </a:rPr>
              <a:t>회의 보고서</a:t>
            </a:r>
            <a:endParaRPr lang="en-US" altLang="ko-KR" sz="2400" b="1" dirty="0">
              <a:ln w="9525"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/>
              <a:ea typeface="나눔바른고딕 Light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79864" y="4549044"/>
            <a:ext cx="1705270" cy="497317"/>
            <a:chOff x="568024" y="3757942"/>
            <a:chExt cx="1705276" cy="1362872"/>
          </a:xfrm>
        </p:grpSpPr>
        <p:sp>
          <p:nvSpPr>
            <p:cNvPr id="43" name="직각 삼각형 42"/>
            <p:cNvSpPr/>
            <p:nvPr/>
          </p:nvSpPr>
          <p:spPr>
            <a:xfrm flipH="1">
              <a:off x="685799" y="3757942"/>
              <a:ext cx="371475" cy="371475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85800" y="4124164"/>
              <a:ext cx="1587500" cy="948377"/>
            </a:xfrm>
            <a:prstGeom prst="rect">
              <a:avLst/>
            </a:prstGeom>
            <a:solidFill>
              <a:srgbClr val="90B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68022" y="4193025"/>
              <a:ext cx="1391779" cy="9277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600" b="1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/>
                  <a:ea typeface="나눔바른고딕 Light"/>
                </a:rPr>
                <a:t>후속조치</a:t>
              </a:r>
              <a:endParaRPr lang="en-US" altLang="ko-KR" sz="160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/>
                <a:ea typeface="나눔바른고딕 Light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863" y="1698243"/>
            <a:ext cx="2282271" cy="512566"/>
            <a:chOff x="-8971" y="4936333"/>
            <a:chExt cx="2282271" cy="1387860"/>
          </a:xfrm>
        </p:grpSpPr>
        <p:sp>
          <p:nvSpPr>
            <p:cNvPr id="19" name="직각 삼각형 18"/>
            <p:cNvSpPr/>
            <p:nvPr/>
          </p:nvSpPr>
          <p:spPr>
            <a:xfrm flipH="1">
              <a:off x="685799" y="4936333"/>
              <a:ext cx="371475" cy="371475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85800" y="5307808"/>
              <a:ext cx="1587500" cy="948377"/>
            </a:xfrm>
            <a:prstGeom prst="rect">
              <a:avLst/>
            </a:prstGeom>
            <a:solidFill>
              <a:srgbClr val="78C1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8971" y="5407500"/>
              <a:ext cx="1793907" cy="9166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600" b="1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/>
                  <a:ea typeface="나눔바른고딕 Light"/>
                </a:rPr>
                <a:t>참석자 </a:t>
              </a:r>
              <a:endParaRPr lang="en-US" altLang="ko-KR" sz="1600" b="1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/>
                <a:ea typeface="나눔바른고딕 Light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794853" y="1802532"/>
            <a:ext cx="4884750" cy="338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b="1">
                <a:ln w="9525">
                  <a:solidFill>
                    <a:schemeClr val="accent5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나눔바른고딕 Light"/>
                <a:ea typeface="나눔바른고딕 Light"/>
              </a:rPr>
              <a:t>소홍식</a:t>
            </a:r>
            <a:r>
              <a:rPr lang="en-US" altLang="ko-KR" sz="1600" b="1">
                <a:ln w="9525">
                  <a:solidFill>
                    <a:schemeClr val="accent5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나눔바른고딕 Light"/>
                <a:ea typeface="나눔바른고딕 Light"/>
              </a:rPr>
              <a:t>,</a:t>
            </a:r>
            <a:r>
              <a:rPr lang="ko-KR" altLang="en-US" sz="1600" b="1">
                <a:ln w="9525">
                  <a:solidFill>
                    <a:schemeClr val="accent5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나눔바른고딕 Light"/>
                <a:ea typeface="나눔바른고딕 Light"/>
              </a:rPr>
              <a:t> 김용운</a:t>
            </a:r>
            <a:r>
              <a:rPr lang="en-US" altLang="ko-KR" sz="1600" b="1">
                <a:ln w="9525">
                  <a:solidFill>
                    <a:schemeClr val="accent5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나눔바른고딕 Light"/>
                <a:ea typeface="나눔바른고딕 Light"/>
              </a:rPr>
              <a:t>, </a:t>
            </a:r>
            <a:r>
              <a:rPr lang="ko-KR" altLang="en-US" sz="1600" b="1">
                <a:ln w="9525">
                  <a:solidFill>
                    <a:schemeClr val="accent5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나눔바른고딕 Light"/>
                <a:ea typeface="나눔바른고딕 Light"/>
              </a:rPr>
              <a:t>최성민</a:t>
            </a:r>
            <a:endParaRPr lang="en-US" altLang="ko-KR" sz="1600" b="1">
              <a:ln w="9525">
                <a:solidFill>
                  <a:schemeClr val="accent5">
                    <a:alpha val="30000"/>
                  </a:schemeClr>
                </a:solidFill>
              </a:ln>
              <a:solidFill>
                <a:schemeClr val="accent5"/>
              </a:solidFill>
              <a:latin typeface="나눔바른고딕 Light"/>
              <a:ea typeface="나눔바른고딕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93818" y="2558930"/>
            <a:ext cx="80847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b="1" dirty="0">
                <a:ln w="9525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/>
                <a:ea typeface="나눔바른고딕 Light"/>
              </a:rPr>
              <a:t>카메라 전송 시 전송 시간 줄이기</a:t>
            </a:r>
            <a:endParaRPr lang="en-US" altLang="ko-KR" sz="1600" b="1" dirty="0">
              <a:ln w="9525"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/>
              <a:ea typeface="나눔바른고딕 Light"/>
            </a:endParaRPr>
          </a:p>
          <a:p>
            <a:pPr lvl="0">
              <a:defRPr lang="ko-KR" altLang="en-US"/>
            </a:pPr>
            <a:endParaRPr lang="en-US" altLang="ko-KR" sz="1600" b="1" dirty="0">
              <a:ln w="9525"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/>
              <a:ea typeface="나눔바른고딕 Light"/>
            </a:endParaRPr>
          </a:p>
          <a:p>
            <a:pPr lvl="0">
              <a:defRPr lang="ko-KR" altLang="en-US"/>
            </a:pPr>
            <a:r>
              <a:rPr lang="ko-KR" altLang="en-US" sz="1600" b="1" dirty="0">
                <a:ln w="9525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/>
                <a:ea typeface="나눔바른고딕 Light"/>
              </a:rPr>
              <a:t>프로그램 최적화 및 버그 </a:t>
            </a:r>
            <a:r>
              <a:rPr lang="ko-KR" altLang="en-US" sz="1600" b="1" dirty="0" err="1">
                <a:ln w="9525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/>
                <a:ea typeface="나눔바른고딕 Light"/>
              </a:rPr>
              <a:t>픽스</a:t>
            </a:r>
            <a:endParaRPr lang="en-US" altLang="ko-KR" sz="1600" b="1" dirty="0">
              <a:ln w="9525"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/>
              <a:ea typeface="나눔바른고딕 Light"/>
            </a:endParaRPr>
          </a:p>
          <a:p>
            <a:pPr lvl="0">
              <a:defRPr lang="ko-KR" altLang="en-US"/>
            </a:pPr>
            <a:endParaRPr lang="en-US" altLang="ko-KR" sz="1600" b="1" dirty="0">
              <a:ln w="9525"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/>
              <a:ea typeface="나눔바른고딕 Light"/>
            </a:endParaRPr>
          </a:p>
          <a:p>
            <a:pPr lvl="0">
              <a:defRPr lang="ko-KR" altLang="en-US"/>
            </a:pPr>
            <a:r>
              <a:rPr lang="ko-KR" altLang="en-US" sz="1600" b="1" dirty="0">
                <a:ln w="9525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/>
                <a:ea typeface="나눔바른고딕 Light"/>
              </a:rPr>
              <a:t>트레이닝 결과를 적용 후 비교 분석</a:t>
            </a:r>
            <a:r>
              <a:rPr lang="en-US" altLang="ko-KR" sz="1600" b="1" dirty="0">
                <a:ln w="9525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/>
                <a:ea typeface="나눔바른고딕 Light"/>
              </a:rPr>
              <a:t>, </a:t>
            </a:r>
            <a:r>
              <a:rPr lang="ko-KR" altLang="en-US" sz="1600" b="1" dirty="0">
                <a:ln w="9525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/>
                <a:ea typeface="나눔바른고딕 Light"/>
              </a:rPr>
              <a:t>잘 나오지 않을 시에 이전 데이터셋</a:t>
            </a:r>
            <a:r>
              <a:rPr lang="en-US" altLang="ko-KR" sz="1600" b="1" dirty="0">
                <a:ln w="9525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/>
                <a:ea typeface="나눔바른고딕 Light"/>
              </a:rPr>
              <a:t>(fer2013)</a:t>
            </a:r>
            <a:r>
              <a:rPr lang="ko-KR" altLang="en-US" sz="1600" b="1" dirty="0">
                <a:ln w="9525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/>
                <a:ea typeface="나눔바른고딕 Light"/>
              </a:rPr>
              <a:t> 사용</a:t>
            </a:r>
            <a:endParaRPr lang="en-US" altLang="ko-KR" sz="1600" b="1" dirty="0">
              <a:ln w="9525"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/>
              <a:ea typeface="나눔바른고딕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93818" y="4759262"/>
            <a:ext cx="80847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b="1" dirty="0" err="1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소홍식</a:t>
            </a:r>
            <a:r>
              <a:rPr lang="ko-KR" altLang="en-US" sz="1600" b="1" dirty="0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 </a:t>
            </a:r>
            <a:r>
              <a:rPr lang="en-US" altLang="ko-KR" sz="1600" b="1" dirty="0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– </a:t>
            </a:r>
            <a:r>
              <a:rPr lang="ko-KR" altLang="en-US" sz="1600" b="1" dirty="0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카메라 촬영 후 이미지 전송 전에 리사이즈</a:t>
            </a:r>
          </a:p>
          <a:p>
            <a:pPr lvl="0">
              <a:defRPr lang="ko-KR" altLang="en-US"/>
            </a:pPr>
            <a:endParaRPr lang="en-US" altLang="ko-KR" sz="1600" b="1" dirty="0">
              <a:ln w="9525">
                <a:solidFill>
                  <a:schemeClr val="accent4">
                    <a:alpha val="30000"/>
                  </a:schemeClr>
                </a:solidFill>
              </a:ln>
              <a:solidFill>
                <a:schemeClr val="accent4"/>
              </a:solidFill>
              <a:latin typeface="나눔바른고딕 Light"/>
              <a:ea typeface="나눔바른고딕 Light"/>
            </a:endParaRPr>
          </a:p>
          <a:p>
            <a:pPr lvl="0">
              <a:defRPr lang="ko-KR" altLang="en-US"/>
            </a:pPr>
            <a:r>
              <a:rPr lang="ko-KR" altLang="en-US" sz="1600" b="1" dirty="0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최성민 </a:t>
            </a:r>
            <a:r>
              <a:rPr lang="en-US" altLang="ko-KR" sz="1600" b="1" dirty="0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– </a:t>
            </a:r>
            <a:r>
              <a:rPr lang="ko-KR" altLang="en-US" sz="1600" b="1" dirty="0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전체 프로그램 최적화 및 버그 </a:t>
            </a:r>
            <a:r>
              <a:rPr lang="ko-KR" altLang="en-US" sz="1600" b="1" dirty="0" err="1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픽스</a:t>
            </a:r>
            <a:endParaRPr lang="ko-KR" altLang="en-US" sz="1600" b="1" dirty="0">
              <a:ln w="9525">
                <a:solidFill>
                  <a:schemeClr val="accent4">
                    <a:alpha val="30000"/>
                  </a:schemeClr>
                </a:solidFill>
              </a:ln>
              <a:solidFill>
                <a:schemeClr val="accent4"/>
              </a:solidFill>
              <a:latin typeface="나눔바른고딕 Light"/>
              <a:ea typeface="나눔바른고딕 Light"/>
            </a:endParaRPr>
          </a:p>
          <a:p>
            <a:pPr lvl="0">
              <a:defRPr lang="ko-KR" altLang="en-US"/>
            </a:pPr>
            <a:endParaRPr lang="en-US" altLang="ko-KR" sz="1600" b="1" dirty="0">
              <a:ln w="9525">
                <a:solidFill>
                  <a:schemeClr val="accent4">
                    <a:alpha val="30000"/>
                  </a:schemeClr>
                </a:solidFill>
              </a:ln>
              <a:solidFill>
                <a:schemeClr val="accent4"/>
              </a:solidFill>
              <a:latin typeface="나눔바른고딕 Light"/>
              <a:ea typeface="나눔바른고딕 Light"/>
            </a:endParaRPr>
          </a:p>
          <a:p>
            <a:pPr lvl="0">
              <a:defRPr lang="ko-KR" altLang="en-US"/>
            </a:pPr>
            <a:r>
              <a:rPr lang="ko-KR" altLang="en-US" sz="1600" b="1" dirty="0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김용운 </a:t>
            </a:r>
            <a:r>
              <a:rPr lang="en-US" altLang="ko-KR" sz="1600" b="1" dirty="0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– </a:t>
            </a:r>
            <a:r>
              <a:rPr lang="ko-KR" altLang="en-US" sz="1600" b="1" dirty="0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트레이닝 결과 적용 후 비교 분석</a:t>
            </a:r>
            <a:endParaRPr lang="en-US" altLang="ko-KR" sz="1600" b="1" dirty="0">
              <a:ln w="9525">
                <a:solidFill>
                  <a:schemeClr val="accent4">
                    <a:alpha val="30000"/>
                  </a:schemeClr>
                </a:solidFill>
              </a:ln>
              <a:solidFill>
                <a:schemeClr val="accent4"/>
              </a:solidFill>
              <a:latin typeface="나눔바른고딕 Light"/>
              <a:ea typeface="나눔바른고딕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B7285D-4AD7-42A3-BD04-E62AF9655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925" y="1102936"/>
            <a:ext cx="2643335" cy="4699262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A26D85D-F275-40D4-9B21-3E19D37876D2}"/>
              </a:ext>
            </a:extLst>
          </p:cNvPr>
          <p:cNvSpPr/>
          <p:nvPr/>
        </p:nvSpPr>
        <p:spPr>
          <a:xfrm>
            <a:off x="5262222" y="3184055"/>
            <a:ext cx="833778" cy="537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1E1303-D574-498E-81D3-F67768C1A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57" y="1956356"/>
            <a:ext cx="5319860" cy="299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97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9EC3B1-882E-4873-A98D-A66C411F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69" y="2347122"/>
            <a:ext cx="4381500" cy="20764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442CC98-75F4-43D2-8A63-E53CC684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056" y="1360229"/>
            <a:ext cx="6338960" cy="405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09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605568-5E65-4CA8-BF0B-1A4E4055F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42" y="1147284"/>
            <a:ext cx="8903516" cy="500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95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D766F-AC3E-4C3A-97A4-3E6C528A429C}"/>
              </a:ext>
            </a:extLst>
          </p:cNvPr>
          <p:cNvSpPr txBox="1"/>
          <p:nvPr/>
        </p:nvSpPr>
        <p:spPr>
          <a:xfrm>
            <a:off x="2774622" y="2004688"/>
            <a:ext cx="6419712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촬영과 얼굴 표정 분석의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delay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를 감소시킬 방법 회의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CC48298-DAF4-4091-BFC3-5678D689F95C}"/>
              </a:ext>
            </a:extLst>
          </p:cNvPr>
          <p:cNvGrpSpPr/>
          <p:nvPr/>
        </p:nvGrpSpPr>
        <p:grpSpPr>
          <a:xfrm>
            <a:off x="1863971" y="2063585"/>
            <a:ext cx="290009" cy="247347"/>
            <a:chOff x="5809133" y="2378955"/>
            <a:chExt cx="826170" cy="70463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00BCEDE-21B2-4A59-B616-EEEFA5FE3B3D}"/>
                </a:ext>
              </a:extLst>
            </p:cNvPr>
            <p:cNvGrpSpPr/>
            <p:nvPr/>
          </p:nvGrpSpPr>
          <p:grpSpPr>
            <a:xfrm>
              <a:off x="5869900" y="2378955"/>
              <a:ext cx="704636" cy="704636"/>
              <a:chOff x="5869900" y="2407536"/>
              <a:chExt cx="704636" cy="704636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5A0CFCCF-3D3A-44FA-A870-7FE68BD664F3}"/>
                  </a:ext>
                </a:extLst>
              </p:cNvPr>
              <p:cNvSpPr/>
              <p:nvPr/>
            </p:nvSpPr>
            <p:spPr>
              <a:xfrm>
                <a:off x="5946100" y="2483736"/>
                <a:ext cx="552236" cy="552236"/>
              </a:xfrm>
              <a:prstGeom prst="ellipse">
                <a:avLst/>
              </a:prstGeom>
              <a:solidFill>
                <a:srgbClr val="AC9A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121FD27-D303-4BD8-B544-142C94706D38}"/>
                  </a:ext>
                </a:extLst>
              </p:cNvPr>
              <p:cNvSpPr/>
              <p:nvPr/>
            </p:nvSpPr>
            <p:spPr>
              <a:xfrm>
                <a:off x="5869900" y="2407536"/>
                <a:ext cx="704636" cy="704636"/>
              </a:xfrm>
              <a:prstGeom prst="ellipse">
                <a:avLst/>
              </a:prstGeom>
              <a:noFill/>
              <a:ln w="38100">
                <a:solidFill>
                  <a:srgbClr val="AC9A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2BD7F9-35E7-4215-8574-544A49C175EB}"/>
                </a:ext>
              </a:extLst>
            </p:cNvPr>
            <p:cNvSpPr txBox="1"/>
            <p:nvPr/>
          </p:nvSpPr>
          <p:spPr>
            <a:xfrm>
              <a:off x="5809133" y="2545335"/>
              <a:ext cx="826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764EC2D-37E5-433C-B894-D59ACA509940}"/>
              </a:ext>
            </a:extLst>
          </p:cNvPr>
          <p:cNvSpPr txBox="1"/>
          <p:nvPr/>
        </p:nvSpPr>
        <p:spPr>
          <a:xfrm>
            <a:off x="2774622" y="3456777"/>
            <a:ext cx="5728354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카메라 화면 크기에 맞추어 인터페이스 수정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B83CFE-EBEC-4661-A934-A9DC56039A74}"/>
              </a:ext>
            </a:extLst>
          </p:cNvPr>
          <p:cNvSpPr txBox="1"/>
          <p:nvPr/>
        </p:nvSpPr>
        <p:spPr>
          <a:xfrm>
            <a:off x="2774622" y="5078777"/>
            <a:ext cx="7707983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표정 결과에 따른 그래프 구현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67425CF-A004-48CD-B2C3-85C0E5567AC2}"/>
              </a:ext>
            </a:extLst>
          </p:cNvPr>
          <p:cNvGrpSpPr/>
          <p:nvPr/>
        </p:nvGrpSpPr>
        <p:grpSpPr>
          <a:xfrm>
            <a:off x="1885302" y="3545882"/>
            <a:ext cx="290009" cy="247347"/>
            <a:chOff x="5809133" y="2378955"/>
            <a:chExt cx="826170" cy="70463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3AAC9A5-9750-40B3-9DA0-432D8A3ED57A}"/>
                </a:ext>
              </a:extLst>
            </p:cNvPr>
            <p:cNvGrpSpPr/>
            <p:nvPr/>
          </p:nvGrpSpPr>
          <p:grpSpPr>
            <a:xfrm>
              <a:off x="5869900" y="2378955"/>
              <a:ext cx="704636" cy="704636"/>
              <a:chOff x="5869900" y="2407536"/>
              <a:chExt cx="704636" cy="704636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80950526-F8E7-44D2-80E5-A36722ED7784}"/>
                  </a:ext>
                </a:extLst>
              </p:cNvPr>
              <p:cNvSpPr/>
              <p:nvPr/>
            </p:nvSpPr>
            <p:spPr>
              <a:xfrm>
                <a:off x="5946100" y="2483736"/>
                <a:ext cx="552236" cy="552236"/>
              </a:xfrm>
              <a:prstGeom prst="ellipse">
                <a:avLst/>
              </a:prstGeom>
              <a:solidFill>
                <a:srgbClr val="AC9A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A5A3100B-8093-479F-BC60-229DFECF0E33}"/>
                  </a:ext>
                </a:extLst>
              </p:cNvPr>
              <p:cNvSpPr/>
              <p:nvPr/>
            </p:nvSpPr>
            <p:spPr>
              <a:xfrm>
                <a:off x="5869900" y="2407536"/>
                <a:ext cx="704636" cy="704636"/>
              </a:xfrm>
              <a:prstGeom prst="ellipse">
                <a:avLst/>
              </a:prstGeom>
              <a:noFill/>
              <a:ln w="38100">
                <a:solidFill>
                  <a:srgbClr val="AC9A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017252-A768-4C3C-A30F-BC3FA5A94BA5}"/>
                </a:ext>
              </a:extLst>
            </p:cNvPr>
            <p:cNvSpPr txBox="1"/>
            <p:nvPr/>
          </p:nvSpPr>
          <p:spPr>
            <a:xfrm>
              <a:off x="5809133" y="2545335"/>
              <a:ext cx="826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FC7752-EF67-475E-9114-502CC12A4420}"/>
              </a:ext>
            </a:extLst>
          </p:cNvPr>
          <p:cNvGrpSpPr/>
          <p:nvPr/>
        </p:nvGrpSpPr>
        <p:grpSpPr>
          <a:xfrm>
            <a:off x="1863971" y="5151534"/>
            <a:ext cx="290009" cy="247347"/>
            <a:chOff x="5809133" y="2378955"/>
            <a:chExt cx="826170" cy="704636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F3967E5-5F71-4F2A-8AD2-861E788B0B2C}"/>
                </a:ext>
              </a:extLst>
            </p:cNvPr>
            <p:cNvGrpSpPr/>
            <p:nvPr/>
          </p:nvGrpSpPr>
          <p:grpSpPr>
            <a:xfrm>
              <a:off x="5869900" y="2378955"/>
              <a:ext cx="704636" cy="704636"/>
              <a:chOff x="5869900" y="2407536"/>
              <a:chExt cx="704636" cy="70463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E33B7D0D-D66A-41D1-A426-72CAE7F38C9A}"/>
                  </a:ext>
                </a:extLst>
              </p:cNvPr>
              <p:cNvSpPr/>
              <p:nvPr/>
            </p:nvSpPr>
            <p:spPr>
              <a:xfrm>
                <a:off x="5946100" y="2483736"/>
                <a:ext cx="552236" cy="552236"/>
              </a:xfrm>
              <a:prstGeom prst="ellipse">
                <a:avLst/>
              </a:prstGeom>
              <a:solidFill>
                <a:srgbClr val="AC9A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D8E17EE-FB49-4840-9C58-F32F9EEE301E}"/>
                  </a:ext>
                </a:extLst>
              </p:cNvPr>
              <p:cNvSpPr/>
              <p:nvPr/>
            </p:nvSpPr>
            <p:spPr>
              <a:xfrm>
                <a:off x="5869900" y="2407536"/>
                <a:ext cx="704636" cy="704636"/>
              </a:xfrm>
              <a:prstGeom prst="ellipse">
                <a:avLst/>
              </a:prstGeom>
              <a:noFill/>
              <a:ln w="38100">
                <a:solidFill>
                  <a:srgbClr val="AC9A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A925C7-2186-4F9B-8169-9CDFBEA19059}"/>
                </a:ext>
              </a:extLst>
            </p:cNvPr>
            <p:cNvSpPr txBox="1"/>
            <p:nvPr/>
          </p:nvSpPr>
          <p:spPr>
            <a:xfrm>
              <a:off x="5809133" y="2545335"/>
              <a:ext cx="826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82A9275-D90C-4AE4-AE43-DDA5CCAE8DAE}"/>
              </a:ext>
            </a:extLst>
          </p:cNvPr>
          <p:cNvSpPr txBox="1"/>
          <p:nvPr/>
        </p:nvSpPr>
        <p:spPr>
          <a:xfrm>
            <a:off x="965019" y="1147638"/>
            <a:ext cx="4884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20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추후 계획 </a:t>
            </a:r>
            <a:r>
              <a:rPr lang="en-US" altLang="ko-KR" sz="20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761261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E1CDA9-CF23-48BB-BFAB-5A98FE46C45A}"/>
              </a:ext>
            </a:extLst>
          </p:cNvPr>
          <p:cNvSpPr/>
          <p:nvPr/>
        </p:nvSpPr>
        <p:spPr>
          <a:xfrm>
            <a:off x="7003329" y="1770734"/>
            <a:ext cx="4859519" cy="26878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8F4E9C-52BB-43CC-9E43-47DECE2E1CF5}"/>
              </a:ext>
            </a:extLst>
          </p:cNvPr>
          <p:cNvSpPr/>
          <p:nvPr/>
        </p:nvSpPr>
        <p:spPr>
          <a:xfrm>
            <a:off x="231742" y="1783696"/>
            <a:ext cx="4840664" cy="28186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179977-1493-4718-A700-895614D9E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0" y="1956914"/>
            <a:ext cx="4657725" cy="2514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AEC6399-1E63-45DC-A503-99ED3CB3E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464" y="1887390"/>
            <a:ext cx="4667250" cy="243840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F0810A4-8040-4FFC-9975-85374158EA90}"/>
              </a:ext>
            </a:extLst>
          </p:cNvPr>
          <p:cNvSpPr/>
          <p:nvPr/>
        </p:nvSpPr>
        <p:spPr>
          <a:xfrm>
            <a:off x="5420412" y="2826536"/>
            <a:ext cx="1234911" cy="4807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32F18F-B390-4DD2-905C-5534B7026418}"/>
              </a:ext>
            </a:extLst>
          </p:cNvPr>
          <p:cNvSpPr txBox="1"/>
          <p:nvPr/>
        </p:nvSpPr>
        <p:spPr>
          <a:xfrm>
            <a:off x="5544816" y="1995539"/>
            <a:ext cx="1458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¼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D0343B-62FC-4675-A213-C861AE9C38F0}"/>
              </a:ext>
            </a:extLst>
          </p:cNvPr>
          <p:cNvSpPr txBox="1"/>
          <p:nvPr/>
        </p:nvSpPr>
        <p:spPr>
          <a:xfrm>
            <a:off x="1922817" y="4775528"/>
            <a:ext cx="2470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2.5 Mb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55C997-9ACF-4D49-ADE0-5FC6883AC4E6}"/>
              </a:ext>
            </a:extLst>
          </p:cNvPr>
          <p:cNvSpPr txBox="1"/>
          <p:nvPr/>
        </p:nvSpPr>
        <p:spPr>
          <a:xfrm>
            <a:off x="8794957" y="4775528"/>
            <a:ext cx="2470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200 </a:t>
            </a:r>
            <a:r>
              <a:rPr lang="en-US" altLang="ko-KR" sz="2800" b="1" dirty="0" err="1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Kb</a:t>
            </a:r>
            <a:endParaRPr lang="en-US" altLang="ko-KR" sz="28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028471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사용자 지정 2">
      <a:dk1>
        <a:sysClr val="windowText" lastClr="000000"/>
      </a:dk1>
      <a:lt1>
        <a:sysClr val="window" lastClr="FFFFFF"/>
      </a:lt1>
      <a:dk2>
        <a:srgbClr val="3A4966"/>
      </a:dk2>
      <a:lt2>
        <a:srgbClr val="EEECE1"/>
      </a:lt2>
      <a:accent1>
        <a:srgbClr val="3A4966"/>
      </a:accent1>
      <a:accent2>
        <a:srgbClr val="4E6294"/>
      </a:accent2>
      <a:accent3>
        <a:srgbClr val="6573A7"/>
      </a:accent3>
      <a:accent4>
        <a:srgbClr val="6B9FC7"/>
      </a:accent4>
      <a:accent5>
        <a:srgbClr val="4BACC6"/>
      </a:accent5>
      <a:accent6>
        <a:srgbClr val="8064A2"/>
      </a:accent6>
      <a:hlink>
        <a:srgbClr val="8064A2"/>
      </a:hlink>
      <a:folHlink>
        <a:srgbClr val="800080"/>
      </a:folHlink>
    </a:clrScheme>
    <a:fontScheme name="나눔바른고딕 light">
      <a:majorFont>
        <a:latin typeface="나눔바른고딕 Light"/>
        <a:ea typeface="나눔바른고딕 Light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431</Words>
  <Application>Microsoft Office PowerPoint</Application>
  <PresentationFormat>와이드스크린</PresentationFormat>
  <Paragraphs>167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나눔바른고딕 UltraLight</vt:lpstr>
      <vt:lpstr>맑은 고딕</vt:lpstr>
      <vt:lpstr>함초롬바탕</vt:lpstr>
      <vt:lpstr>나눔바른고딕 Light</vt:lpstr>
      <vt:lpstr>Wingdings 2</vt:lpstr>
      <vt:lpstr>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이성은</dc:creator>
  <cp:lastModifiedBy>sungmin</cp:lastModifiedBy>
  <cp:revision>162</cp:revision>
  <dcterms:created xsi:type="dcterms:W3CDTF">2017-07-21T02:51:28Z</dcterms:created>
  <dcterms:modified xsi:type="dcterms:W3CDTF">2018-05-31T07:09:16Z</dcterms:modified>
</cp:coreProperties>
</file>